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2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494BB33-3DC4-41F4-AF50-C93ED57255B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519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D80734-7404-4675-8D0C-D2A475C065C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FB36D7-596C-4F40-AC40-BAD4B72C2644}" type="slidenum">
              <a:rPr lang="en-US"/>
              <a:pPr/>
              <a:t>1</a:t>
            </a:fld>
            <a:endParaRPr lang="en-US"/>
          </a:p>
        </p:txBody>
      </p:sp>
      <p:sp>
        <p:nvSpPr>
          <p:cNvPr id="25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9E1EF-ED72-4239-B3CB-2B8660006C2F}" type="slidenum">
              <a:rPr lang="en-US"/>
              <a:pPr/>
              <a:t>10</a:t>
            </a:fld>
            <a:endParaRPr lang="en-US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1E8561-AE6F-41ED-AEB3-79E6D2F78A69}" type="slidenum">
              <a:rPr lang="en-US"/>
              <a:pPr/>
              <a:t>11</a:t>
            </a:fld>
            <a:endParaRPr lang="en-US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B3AA25-2778-4217-AF87-F0C67DF62BAE}" type="slidenum">
              <a:rPr lang="en-US"/>
              <a:pPr/>
              <a:t>12</a:t>
            </a:fld>
            <a:endParaRPr lang="en-US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EE9868-5B5D-41F8-8AC6-56AD12E60FC9}" type="slidenum">
              <a:rPr lang="en-US"/>
              <a:pPr/>
              <a:t>13</a:t>
            </a:fld>
            <a:endParaRPr lang="en-US"/>
          </a:p>
        </p:txBody>
      </p:sp>
      <p:sp>
        <p:nvSpPr>
          <p:cNvPr id="266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27371E-F15F-4BB8-B145-0D6701D47FDA}" type="slidenum">
              <a:rPr lang="en-US"/>
              <a:pPr/>
              <a:t>14</a:t>
            </a:fld>
            <a:endParaRPr lang="en-US"/>
          </a:p>
        </p:txBody>
      </p:sp>
      <p:sp>
        <p:nvSpPr>
          <p:cNvPr id="267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37FA03-4F82-40DC-ACCA-81D58E706C64}" type="slidenum">
              <a:rPr lang="en-US"/>
              <a:pPr/>
              <a:t>15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AD3CBE-C610-4F9A-A5D2-26B0EBB60FE7}" type="slidenum">
              <a:rPr lang="en-US"/>
              <a:pPr/>
              <a:t>16</a:t>
            </a:fld>
            <a:endParaRPr lang="en-US"/>
          </a:p>
        </p:txBody>
      </p:sp>
      <p:sp>
        <p:nvSpPr>
          <p:cNvPr id="269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96671-561F-4AF4-8BC5-97E63303F043}" type="slidenum">
              <a:rPr lang="en-US"/>
              <a:pPr/>
              <a:t>17</a:t>
            </a:fld>
            <a:endParaRPr lang="en-US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21BCFC-55E8-492C-9453-19DF8A43A1B7}" type="slidenum">
              <a:rPr lang="en-US"/>
              <a:pPr/>
              <a:t>18</a:t>
            </a:fld>
            <a:endParaRPr lang="en-US"/>
          </a:p>
        </p:txBody>
      </p:sp>
      <p:sp>
        <p:nvSpPr>
          <p:cNvPr id="271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06317D2-06F6-45E9-B752-E7F4D2898C0D}" type="slidenum">
              <a:rPr lang="en-US"/>
              <a:pPr/>
              <a:t>19</a:t>
            </a:fld>
            <a:endParaRPr lang="en-US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6277BE-D574-4F5F-864B-B0C007CEB8F9}" type="slidenum">
              <a:rPr lang="en-US"/>
              <a:pPr/>
              <a:t>2</a:t>
            </a:fld>
            <a:endParaRPr lang="en-US"/>
          </a:p>
        </p:txBody>
      </p:sp>
      <p:sp>
        <p:nvSpPr>
          <p:cNvPr id="25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473AD9-4CBA-4BBF-9AA0-24FD1440992A}" type="slidenum">
              <a:rPr lang="en-US"/>
              <a:pPr/>
              <a:t>20</a:t>
            </a:fld>
            <a:endParaRPr lang="en-US"/>
          </a:p>
        </p:txBody>
      </p:sp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5975EA-55DD-4326-A117-24E795C98E0F}" type="slidenum">
              <a:rPr lang="en-US"/>
              <a:pPr/>
              <a:t>21</a:t>
            </a:fld>
            <a:endParaRPr lang="en-US"/>
          </a:p>
        </p:txBody>
      </p:sp>
      <p:sp>
        <p:nvSpPr>
          <p:cNvPr id="274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4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ACA14C-A4C1-451A-A51F-420C62154C27}" type="slidenum">
              <a:rPr lang="en-US"/>
              <a:pPr/>
              <a:t>22</a:t>
            </a:fld>
            <a:endParaRPr lang="en-US"/>
          </a:p>
        </p:txBody>
      </p:sp>
      <p:sp>
        <p:nvSpPr>
          <p:cNvPr id="275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B4B39B-DF04-4EFD-BFA1-17A22BD4AC51}" type="slidenum">
              <a:rPr lang="en-US"/>
              <a:pPr/>
              <a:t>23</a:t>
            </a:fld>
            <a:endParaRPr lang="en-US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E67D84-4B0B-466C-94FC-CBFD13834522}" type="slidenum">
              <a:rPr lang="en-US"/>
              <a:pPr/>
              <a:t>24</a:t>
            </a:fld>
            <a:endParaRPr lang="en-US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A91C6B-9480-44D0-AA52-C71D1553D37D}" type="slidenum">
              <a:rPr lang="en-US"/>
              <a:pPr/>
              <a:t>25</a:t>
            </a:fld>
            <a:endParaRPr lang="en-US"/>
          </a:p>
        </p:txBody>
      </p:sp>
      <p:sp>
        <p:nvSpPr>
          <p:cNvPr id="278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6B0409-5F78-44A2-BFF2-8EC35806E05D}" type="slidenum">
              <a:rPr lang="en-US"/>
              <a:pPr/>
              <a:t>26</a:t>
            </a:fld>
            <a:endParaRPr lang="en-US"/>
          </a:p>
        </p:txBody>
      </p:sp>
      <p:sp>
        <p:nvSpPr>
          <p:cNvPr id="279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34B320-EE38-4050-AA9E-6BDBA3E95E40}" type="slidenum">
              <a:rPr lang="en-US"/>
              <a:pPr/>
              <a:t>27</a:t>
            </a:fld>
            <a:endParaRPr lang="en-US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B4F28D-9FA6-445E-ACD4-D05CDF457887}" type="slidenum">
              <a:rPr lang="en-US"/>
              <a:pPr/>
              <a:t>28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27E36-8C41-4549-A793-1F3876BCC87B}" type="slidenum">
              <a:rPr lang="en-US"/>
              <a:pPr/>
              <a:t>29</a:t>
            </a:fld>
            <a:endParaRPr lang="en-US"/>
          </a:p>
        </p:txBody>
      </p:sp>
      <p:sp>
        <p:nvSpPr>
          <p:cNvPr id="282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1D6E3C0-C275-4888-8C8D-6C113BC704B8}" type="slidenum">
              <a:rPr lang="en-US"/>
              <a:pPr/>
              <a:t>3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188E249-32CF-4BA4-A99E-99DB04DAE3DA}" type="slidenum">
              <a:rPr lang="en-US"/>
              <a:pPr/>
              <a:t>30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14A282-F92D-41CC-860C-A193AD2240D0}" type="slidenum">
              <a:rPr lang="en-US"/>
              <a:pPr/>
              <a:t>31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02E853-0E62-4C5C-AEF6-5A8658E8160B}" type="slidenum">
              <a:rPr lang="en-US"/>
              <a:pPr/>
              <a:t>32</a:t>
            </a:fld>
            <a:endParaRPr lang="en-US"/>
          </a:p>
        </p:txBody>
      </p:sp>
      <p:sp>
        <p:nvSpPr>
          <p:cNvPr id="285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6F76BD-CCDF-490B-B3D6-BE08FC3C4C19}" type="slidenum">
              <a:rPr lang="en-US"/>
              <a:pPr/>
              <a:t>33</a:t>
            </a:fld>
            <a:endParaRPr lang="en-US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8CCED1-8638-468F-BAE9-B175C249FF2E}" type="slidenum">
              <a:rPr lang="en-US"/>
              <a:pPr/>
              <a:t>34</a:t>
            </a:fld>
            <a:endParaRPr lang="en-US"/>
          </a:p>
        </p:txBody>
      </p:sp>
      <p:sp>
        <p:nvSpPr>
          <p:cNvPr id="287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821091-B59A-4554-AAC8-34E8B13E5FEC}" type="slidenum">
              <a:rPr lang="en-US"/>
              <a:pPr/>
              <a:t>35</a:t>
            </a:fld>
            <a:endParaRPr lang="en-US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B29AC5-945C-4B63-84C7-63A6A43ADEDA}" type="slidenum">
              <a:rPr lang="en-US"/>
              <a:pPr/>
              <a:t>36</a:t>
            </a:fld>
            <a:endParaRPr lang="en-US"/>
          </a:p>
        </p:txBody>
      </p:sp>
      <p:sp>
        <p:nvSpPr>
          <p:cNvPr id="28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2A36D7-577A-4DBF-9A59-D75F87C4FBF0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59896F-2E09-48A0-BEC4-EA8FFE891191}" type="slidenum">
              <a:rPr lang="en-US"/>
              <a:pPr/>
              <a:t>38</a:t>
            </a:fld>
            <a:endParaRPr lang="en-US"/>
          </a:p>
        </p:txBody>
      </p:sp>
      <p:sp>
        <p:nvSpPr>
          <p:cNvPr id="29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5FF6E-BD64-4C8E-BA13-2F960D843FD9}" type="slidenum">
              <a:rPr lang="en-US"/>
              <a:pPr/>
              <a:t>39</a:t>
            </a:fld>
            <a:endParaRPr lang="en-US"/>
          </a:p>
        </p:txBody>
      </p:sp>
      <p:sp>
        <p:nvSpPr>
          <p:cNvPr id="292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B4FAA0-3A6A-40ED-9B99-97AA429C0441}" type="slidenum">
              <a:rPr lang="en-US"/>
              <a:pPr/>
              <a:t>4</a:t>
            </a:fld>
            <a:endParaRPr lang="en-US"/>
          </a:p>
        </p:txBody>
      </p:sp>
      <p:sp>
        <p:nvSpPr>
          <p:cNvPr id="25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45D05-783C-4C23-8508-196A4574D4F3}" type="slidenum">
              <a:rPr lang="en-US"/>
              <a:pPr/>
              <a:t>40</a:t>
            </a:fld>
            <a:endParaRPr lang="en-US"/>
          </a:p>
        </p:txBody>
      </p:sp>
      <p:sp>
        <p:nvSpPr>
          <p:cNvPr id="29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36DAB7-2339-420C-BF1A-CC1BE7D627E4}" type="slidenum">
              <a:rPr lang="en-US"/>
              <a:pPr/>
              <a:t>41</a:t>
            </a:fld>
            <a:endParaRPr lang="en-US"/>
          </a:p>
        </p:txBody>
      </p:sp>
      <p:sp>
        <p:nvSpPr>
          <p:cNvPr id="294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4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08060D-300D-4BB5-AB41-D0162729DCD2}" type="slidenum">
              <a:rPr lang="en-US"/>
              <a:pPr/>
              <a:t>42</a:t>
            </a:fld>
            <a:endParaRPr lang="en-US"/>
          </a:p>
        </p:txBody>
      </p:sp>
      <p:sp>
        <p:nvSpPr>
          <p:cNvPr id="295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5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94DDD6B-7AEB-4062-87A1-E89B17F0B0C2}" type="slidenum">
              <a:rPr lang="en-US"/>
              <a:pPr/>
              <a:t>43</a:t>
            </a:fld>
            <a:endParaRPr lang="en-US"/>
          </a:p>
        </p:txBody>
      </p:sp>
      <p:sp>
        <p:nvSpPr>
          <p:cNvPr id="296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EBA41E-7B0F-4651-BE9B-74218BC68405}" type="slidenum">
              <a:rPr lang="en-US"/>
              <a:pPr/>
              <a:t>44</a:t>
            </a:fld>
            <a:endParaRPr lang="en-US"/>
          </a:p>
        </p:txBody>
      </p:sp>
      <p:sp>
        <p:nvSpPr>
          <p:cNvPr id="297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6B7A1F-A58C-4A13-9BCD-5A19C63DFCC2}" type="slidenum">
              <a:rPr lang="en-US"/>
              <a:pPr/>
              <a:t>45</a:t>
            </a:fld>
            <a:endParaRPr lang="en-US"/>
          </a:p>
        </p:txBody>
      </p:sp>
      <p:sp>
        <p:nvSpPr>
          <p:cNvPr id="299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4CE6B9-11B8-4782-9A56-928B4249020A}" type="slidenum">
              <a:rPr lang="en-US"/>
              <a:pPr/>
              <a:t>46</a:t>
            </a:fld>
            <a:endParaRPr lang="en-US"/>
          </a:p>
        </p:txBody>
      </p:sp>
      <p:sp>
        <p:nvSpPr>
          <p:cNvPr id="300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BC578-6D5E-442B-BD8A-80AEDAB32AB1}" type="slidenum">
              <a:rPr lang="en-US"/>
              <a:pPr/>
              <a:t>47</a:t>
            </a:fld>
            <a:endParaRPr lang="en-US"/>
          </a:p>
        </p:txBody>
      </p:sp>
      <p:sp>
        <p:nvSpPr>
          <p:cNvPr id="30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505C87-D5B8-4665-8CE6-3BB50C4C0401}" type="slidenum">
              <a:rPr lang="en-US"/>
              <a:pPr/>
              <a:t>48</a:t>
            </a:fld>
            <a:endParaRPr lang="en-US"/>
          </a:p>
        </p:txBody>
      </p:sp>
      <p:sp>
        <p:nvSpPr>
          <p:cNvPr id="302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94E74D-38B7-4881-8E9E-16E48ACEF129}" type="slidenum">
              <a:rPr lang="en-US"/>
              <a:pPr/>
              <a:t>49</a:t>
            </a:fld>
            <a:endParaRPr lang="en-US"/>
          </a:p>
        </p:txBody>
      </p:sp>
      <p:sp>
        <p:nvSpPr>
          <p:cNvPr id="303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51C15F-7315-469D-B9CE-A9B53C1E69B3}" type="slidenum">
              <a:rPr lang="en-US"/>
              <a:pPr/>
              <a:t>5</a:t>
            </a:fld>
            <a:endParaRPr lang="en-US"/>
          </a:p>
        </p:txBody>
      </p:sp>
      <p:sp>
        <p:nvSpPr>
          <p:cNvPr id="25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79A208-0A7D-44CF-9880-86AD5E248826}" type="slidenum">
              <a:rPr lang="en-US"/>
              <a:pPr/>
              <a:t>50</a:t>
            </a:fld>
            <a:endParaRPr lang="en-US"/>
          </a:p>
        </p:txBody>
      </p:sp>
      <p:sp>
        <p:nvSpPr>
          <p:cNvPr id="304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781A74-13B6-443A-AD6B-BE2C622D221F}" type="slidenum">
              <a:rPr lang="en-US"/>
              <a:pPr/>
              <a:t>51</a:t>
            </a:fld>
            <a:endParaRPr lang="en-US"/>
          </a:p>
        </p:txBody>
      </p:sp>
      <p:sp>
        <p:nvSpPr>
          <p:cNvPr id="305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17DCBA-D885-4EEC-9B1D-32B368091126}" type="slidenum">
              <a:rPr lang="en-US"/>
              <a:pPr/>
              <a:t>6</a:t>
            </a:fld>
            <a:endParaRPr lang="en-US"/>
          </a:p>
        </p:txBody>
      </p:sp>
      <p:sp>
        <p:nvSpPr>
          <p:cNvPr id="25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D3346-3574-4790-87DA-7C0D0E212D67}" type="slidenum">
              <a:rPr lang="en-US"/>
              <a:pPr/>
              <a:t>7</a:t>
            </a:fld>
            <a:endParaRPr lang="en-US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29228CD-02DC-4BDF-B8F4-6DCF4E905CD4}" type="slidenum">
              <a:rPr lang="en-US"/>
              <a:pPr/>
              <a:t>8</a:t>
            </a:fld>
            <a:endParaRPr lang="en-US"/>
          </a:p>
        </p:txBody>
      </p:sp>
      <p:sp>
        <p:nvSpPr>
          <p:cNvPr id="261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23FC35-CB31-48CF-AA56-38F7E11195CC}" type="slidenum">
              <a:rPr lang="en-US"/>
              <a:pPr/>
              <a:t>9</a:t>
            </a:fld>
            <a:endParaRPr lang="en-US"/>
          </a:p>
        </p:txBody>
      </p:sp>
      <p:sp>
        <p:nvSpPr>
          <p:cNvPr id="262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3DEB8-53D7-4D1A-A205-C07FC653A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30B1A1-B46B-406E-AEDA-790E7EFEF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1A690D-40FB-4A40-B361-014FC5223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9C3BF-20AC-4404-B32A-0AFB2AB1B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B35FD1-925A-4F75-9ACA-9F337AF2C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5FA9C4-FE13-4718-B703-FD8FD95659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F2B24-0AE1-4E5E-B697-E395E36826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3987E-525B-4539-8D5A-35413002FF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91D0D6-F916-4DA1-8EA3-044541793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843B23-789A-46E7-AE13-083EFF9062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33F404-EDF4-4AFD-81C2-382CFBB1B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9D7E54-81CF-4661-92A4-1C0503D2F0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7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/>
          </a:p>
        </p:txBody>
      </p:sp>
      <p:sp>
        <p:nvSpPr>
          <p:cNvPr id="2138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2139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2140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2149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/>
          </a:p>
        </p:txBody>
      </p:sp>
      <p:sp>
        <p:nvSpPr>
          <p:cNvPr id="2150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2151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/>
          </a:p>
        </p:txBody>
      </p:sp>
      <p:sp>
        <p:nvSpPr>
          <p:cNvPr id="2152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/>
          </a:p>
        </p:txBody>
      </p:sp>
      <p:sp>
        <p:nvSpPr>
          <p:cNvPr id="2153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/>
          </a:p>
        </p:txBody>
      </p:sp>
      <p:sp>
        <p:nvSpPr>
          <p:cNvPr id="2154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/>
          </a:p>
        </p:txBody>
      </p:sp>
      <p:sp>
        <p:nvSpPr>
          <p:cNvPr id="2155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2156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2157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 dirty="0"/>
          </a:p>
        </p:txBody>
      </p:sp>
      <p:sp>
        <p:nvSpPr>
          <p:cNvPr id="2158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/>
          </a:p>
        </p:txBody>
      </p:sp>
      <p:sp>
        <p:nvSpPr>
          <p:cNvPr id="2159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/>
          </a:p>
        </p:txBody>
      </p:sp>
      <p:sp>
        <p:nvSpPr>
          <p:cNvPr id="2160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/>
          </a:p>
        </p:txBody>
      </p:sp>
      <p:sp>
        <p:nvSpPr>
          <p:cNvPr id="2161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2162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/>
          </a:p>
        </p:txBody>
      </p:sp>
      <p:sp>
        <p:nvSpPr>
          <p:cNvPr id="2163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2164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/>
          </a:p>
        </p:txBody>
      </p:sp>
      <p:sp>
        <p:nvSpPr>
          <p:cNvPr id="2165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2166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2167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2168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2088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3600" b="1" dirty="0">
                <a:solidFill>
                  <a:schemeClr val="bg1"/>
                </a:solidFill>
                <a:latin typeface="Garamond" pitchFamily="18" charset="0"/>
                <a:hlinkClick r:id="rId27" action="ppaction://hlinksldjump"/>
              </a:rPr>
              <a:t>100</a:t>
            </a:r>
            <a:endParaRPr lang="en-US" sz="3600" b="1" dirty="0"/>
          </a:p>
        </p:txBody>
      </p:sp>
      <p:sp>
        <p:nvSpPr>
          <p:cNvPr id="210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  <a:latin typeface="Garamond" pitchFamily="18" charset="0"/>
              </a:rPr>
              <a:t>Writing 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Garamond" pitchFamily="18" charset="0"/>
              </a:rPr>
              <a:t>Process</a:t>
            </a:r>
            <a:endParaRPr lang="en-US" sz="28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2145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Research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Process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6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Using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Standard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English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Writing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Structure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Random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4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When a writer is using _________ voice, the subject of the sentence is doing the acting.  For example: </a:t>
            </a:r>
            <a:r>
              <a:rPr lang="en-US" i="1" dirty="0" smtClean="0">
                <a:solidFill>
                  <a:schemeClr val="bg1"/>
                </a:solidFill>
              </a:rPr>
              <a:t>The dog bit the man </a:t>
            </a:r>
            <a:r>
              <a:rPr lang="en-US" dirty="0" smtClean="0">
                <a:solidFill>
                  <a:schemeClr val="bg1"/>
                </a:solidFill>
              </a:rPr>
              <a:t>(instead of </a:t>
            </a:r>
            <a:r>
              <a:rPr lang="en-US" i="1" dirty="0" smtClean="0">
                <a:solidFill>
                  <a:schemeClr val="bg1"/>
                </a:solidFill>
              </a:rPr>
              <a:t>The man was bitten by the dog</a:t>
            </a:r>
            <a:r>
              <a:rPr lang="en-US" dirty="0" smtClean="0">
                <a:solidFill>
                  <a:schemeClr val="bg1"/>
                </a:solidFill>
              </a:rPr>
              <a:t>).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6745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active voice?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9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________ question is the specific topic a writer will research in his/her paper.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0840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research question?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writer is doing this when he/she restates the words of another person in his/her own words.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4935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paraphrasing?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type of source is an original document that was created during the time an author is studying or researching.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8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9031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primary source?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a notation at the bottom of a page which identifies a source used in a text.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27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footnote?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type of writing is intended to influence the reader’s thoughts or convince the reader to take a certain action.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All sources cited in a research paper must be listed in a ____________.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bibliography?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OR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 is a works cited page?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70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signals how words, phrases, and sentences relate to one another; how sentences should be read; and when a reader should pause.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6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1319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punctuation?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6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can be used to join two independent clauses that are closely related when a conjunction is not used.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541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semicolon?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;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6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Gerund phrases function as this part of speech within a sentence.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noun?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(Were you paying attention to DGP yesterday??)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These are phrases that are over-used and do not show a writer’s creativity.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For example, “The little girl is </a:t>
            </a:r>
            <a:r>
              <a:rPr lang="en-US" i="1" dirty="0" smtClean="0">
                <a:solidFill>
                  <a:schemeClr val="bg1"/>
                </a:solidFill>
              </a:rPr>
              <a:t>cute as a button</a:t>
            </a:r>
            <a:r>
              <a:rPr lang="en-US" dirty="0" smtClean="0">
                <a:solidFill>
                  <a:schemeClr val="bg1"/>
                </a:solidFill>
              </a:rPr>
              <a:t>.”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Explosion 1 3"/>
          <p:cNvSpPr/>
          <p:nvPr/>
        </p:nvSpPr>
        <p:spPr bwMode="auto">
          <a:xfrm>
            <a:off x="990600" y="4572000"/>
            <a:ext cx="3581400" cy="2286000"/>
          </a:xfrm>
          <a:prstGeom prst="irregularSeal1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0" y="518160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Double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Jeopardy!!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0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are clichés?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54277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5428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persuasive writing?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Spelling is very important in formal writing. Following the rule </a:t>
            </a:r>
            <a:r>
              <a:rPr lang="en-US" i="1" dirty="0" err="1" smtClean="0">
                <a:solidFill>
                  <a:schemeClr val="bg1"/>
                </a:solidFill>
              </a:rPr>
              <a:t>i</a:t>
            </a:r>
            <a:r>
              <a:rPr lang="en-US" i="1" dirty="0" smtClean="0">
                <a:solidFill>
                  <a:schemeClr val="bg1"/>
                </a:solidFill>
              </a:rPr>
              <a:t> before e, except after c, or when pronounced like “ay” as in neighbor or weigh, </a:t>
            </a:r>
            <a:r>
              <a:rPr lang="en-US" dirty="0" smtClean="0">
                <a:solidFill>
                  <a:schemeClr val="bg1"/>
                </a:solidFill>
              </a:rPr>
              <a:t>this is the correct spelling of the word (teacher will read the word).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70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77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r-e-c-e-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-v-e?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5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a series of related sentences that make a single point about one subject.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1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paragraph?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an ideal organizational structure for an essay that requires you to look at two objects or ideas.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compare and contrast?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Within a paragraph, this is usually the first sentence and concisely tells the reader the subject of the paragraph.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999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topic sentence?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type of sentence allows the writer to move between paragraphs and adds coherence to an essay.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08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are transition sentences?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3315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 sz="2400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sentence, found in the introduction of an essay, establishes the writer’s position on an arguable issue.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4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When turning in an essay, a writer needs to make sure his/her paper is formatted correctly. In English we use this formatting style.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MLA (Modern Language Association)?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30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a writer’s word choice.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227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diction?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6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These are short sayings, like </a:t>
            </a:r>
            <a:r>
              <a:rPr lang="en-US" i="1" dirty="0" smtClean="0">
                <a:solidFill>
                  <a:schemeClr val="bg1"/>
                </a:solidFill>
              </a:rPr>
              <a:t>An apple a day keeps the doctor away</a:t>
            </a:r>
            <a:r>
              <a:rPr lang="en-US" dirty="0" smtClean="0">
                <a:solidFill>
                  <a:schemeClr val="bg1"/>
                </a:solidFill>
              </a:rPr>
              <a:t>, and many American ones were written in Benjamin Franklin’s Almanac.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2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637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are aphorisms?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type of narrator tells a story using pronouns like “he” or “she” and knows the thoughts of all characters within the story.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third person omniscient narrator?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8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a noun that renames or elaborates on another noun that comes right before it in a sentence.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4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56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an appositive?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2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45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 thesis?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This is the character (or force) that goes against the main character.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0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866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an antagonist?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In this part of an essay, a writer will include a detailed summary of the main points of the essay and restate the thesis.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Explosion 2 3"/>
          <p:cNvSpPr/>
          <p:nvPr/>
        </p:nvSpPr>
        <p:spPr bwMode="auto">
          <a:xfrm>
            <a:off x="609600" y="4191000"/>
            <a:ext cx="4495800" cy="2667000"/>
          </a:xfrm>
          <a:prstGeom prst="irregularSeal2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4876800"/>
            <a:ext cx="2209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Double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Jeopardy!! 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8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the conclusion?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8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 sentence has ________ structure (or __________) when its nouns, verbs, phrases, modifiers, etc. are in a similar form (i.e. similar verb tenses).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264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What is parallel structure?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OR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What is parallelism?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650</TotalTime>
  <Words>760</Words>
  <Application>Microsoft Office PowerPoint</Application>
  <PresentationFormat>On-screen Show (4:3)</PresentationFormat>
  <Paragraphs>140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Default Design</vt:lpstr>
      <vt:lpstr>Slide 1</vt:lpstr>
      <vt:lpstr>This type of writing is intended to influence the reader’s thoughts or convince the reader to take a certain action. </vt:lpstr>
      <vt:lpstr>What is persuasive writing? </vt:lpstr>
      <vt:lpstr>This sentence, found in the introduction of an essay, establishes the writer’s position on an arguable issue. </vt:lpstr>
      <vt:lpstr>What is a thesis? </vt:lpstr>
      <vt:lpstr>In this part of an essay, a writer will include a detailed summary of the main points of the essay and restate the thesis. </vt:lpstr>
      <vt:lpstr>What is the conclusion? </vt:lpstr>
      <vt:lpstr>A sentence has ________ structure (or __________) when its nouns, verbs, phrases, modifiers, etc. are in a similar form (i.e. similar verb tenses). </vt:lpstr>
      <vt:lpstr>What is parallel structure? OR What is parallelism? </vt:lpstr>
      <vt:lpstr>When a writer is using _________ voice, the subject of the sentence is doing the acting.  For example: The dog bit the man (instead of The man was bitten by the dog). </vt:lpstr>
      <vt:lpstr>What is active voice? </vt:lpstr>
      <vt:lpstr>A ________ question is the specific topic a writer will research in his/her paper. </vt:lpstr>
      <vt:lpstr>What is a research question? </vt:lpstr>
      <vt:lpstr>A writer is doing this when he/she restates the words of another person in his/her own words. </vt:lpstr>
      <vt:lpstr>What is paraphrasing? </vt:lpstr>
      <vt:lpstr>This type of source is an original document that was created during the time an author is studying or researching. </vt:lpstr>
      <vt:lpstr>What is a primary source? </vt:lpstr>
      <vt:lpstr>This is a notation at the bottom of a page which identifies a source used in a text. </vt:lpstr>
      <vt:lpstr>What is a footnote? </vt:lpstr>
      <vt:lpstr>All sources cited in a research paper must be listed in a ____________. </vt:lpstr>
      <vt:lpstr>What is a bibliography? OR  What is a works cited page? </vt:lpstr>
      <vt:lpstr>This signals how words, phrases, and sentences relate to one another; how sentences should be read; and when a reader should pause. </vt:lpstr>
      <vt:lpstr>What is punctuation? </vt:lpstr>
      <vt:lpstr>This can be used to join two independent clauses that are closely related when a conjunction is not used. </vt:lpstr>
      <vt:lpstr>What is a semicolon? ;</vt:lpstr>
      <vt:lpstr>Gerund phrases function as this part of speech within a sentence. </vt:lpstr>
      <vt:lpstr>What is a noun?   (Were you paying attention to DGP yesterday??) </vt:lpstr>
      <vt:lpstr>These are phrases that are over-used and do not show a writer’s creativity. For example, “The little girl is cute as a button.”  </vt:lpstr>
      <vt:lpstr>What are clichés? </vt:lpstr>
      <vt:lpstr>Spelling is very important in formal writing. Following the rule i before e, except after c, or when pronounced like “ay” as in neighbor or weigh, this is the correct spelling of the word (teacher will read the word). </vt:lpstr>
      <vt:lpstr>What is r-e-c-e-i-v-e? </vt:lpstr>
      <vt:lpstr>This is a series of related sentences that make a single point about one subject. </vt:lpstr>
      <vt:lpstr>What is a paragraph? </vt:lpstr>
      <vt:lpstr>This is an ideal organizational structure for an essay that requires you to look at two objects or ideas. </vt:lpstr>
      <vt:lpstr>What is compare and contrast? </vt:lpstr>
      <vt:lpstr>Within a paragraph, this is usually the first sentence and concisely tells the reader the subject of the paragraph. </vt:lpstr>
      <vt:lpstr>What is a topic sentence? </vt:lpstr>
      <vt:lpstr>This type of sentence allows the writer to move between paragraphs and adds coherence to an essay. </vt:lpstr>
      <vt:lpstr>What are transition sentences? </vt:lpstr>
      <vt:lpstr>When turning in an essay, a writer needs to make sure his/her paper is formatted correctly. In English we use this formatting style. </vt:lpstr>
      <vt:lpstr>What is MLA (Modern Language Association)? </vt:lpstr>
      <vt:lpstr>This is a writer’s word choice. </vt:lpstr>
      <vt:lpstr>What is diction? </vt:lpstr>
      <vt:lpstr>These are short sayings, like An apple a day keeps the doctor away, and many American ones were written in Benjamin Franklin’s Almanac. </vt:lpstr>
      <vt:lpstr>What are aphorisms? </vt:lpstr>
      <vt:lpstr>This type of narrator tells a story using pronouns like “he” or “she” and knows the thoughts of all characters within the story. </vt:lpstr>
      <vt:lpstr>What is a third person omniscient narrator?</vt:lpstr>
      <vt:lpstr>This is a noun that renames or elaborates on another noun that comes right before it in a sentence. </vt:lpstr>
      <vt:lpstr>What is an appositive? </vt:lpstr>
      <vt:lpstr>This is the character (or force) that goes against the main character. </vt:lpstr>
      <vt:lpstr>What is an antagonist? 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Katie Janeen Sakura  McShurley</cp:lastModifiedBy>
  <cp:revision>53</cp:revision>
  <dcterms:created xsi:type="dcterms:W3CDTF">1998-08-19T17:45:48Z</dcterms:created>
  <dcterms:modified xsi:type="dcterms:W3CDTF">2010-04-29T01:57:12Z</dcterms:modified>
</cp:coreProperties>
</file>